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Nunito"/>
      <p:regular r:id="rId21"/>
      <p:bold r:id="rId22"/>
      <p:italic r:id="rId23"/>
      <p:boldItalic r:id="rId24"/>
    </p:embeddedFont>
    <p:embeddedFont>
      <p:font typeface="Montserrat"/>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3" roundtripDataSignature="AMtx7miMFzz/G9eoMjvSSclQRF2I16hHF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Nunito-bold.fntdata"/><Relationship Id="rId21" Type="http://schemas.openxmlformats.org/officeDocument/2006/relationships/font" Target="fonts/Nunito-regular.fntdata"/><Relationship Id="rId24" Type="http://schemas.openxmlformats.org/officeDocument/2006/relationships/font" Target="fonts/Nunito-boldItalic.fntdata"/><Relationship Id="rId23" Type="http://schemas.openxmlformats.org/officeDocument/2006/relationships/font" Target="fonts/Nuni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33" Type="http://customschemas.google.com/relationships/presentationmetadata" Target="metadata"/><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 name="Shape 9"/>
        <p:cNvGrpSpPr/>
        <p:nvPr/>
      </p:nvGrpSpPr>
      <p:grpSpPr>
        <a:xfrm>
          <a:off x="0" y="0"/>
          <a:ext cx="0" cy="0"/>
          <a:chOff x="0" y="0"/>
          <a:chExt cx="0" cy="0"/>
        </a:xfrm>
      </p:grpSpPr>
      <p:grpSp>
        <p:nvGrpSpPr>
          <p:cNvPr id="10" name="Google Shape;10;p17"/>
          <p:cNvGrpSpPr/>
          <p:nvPr/>
        </p:nvGrpSpPr>
        <p:grpSpPr>
          <a:xfrm>
            <a:off x="0" y="4128572"/>
            <a:ext cx="698925" cy="684657"/>
            <a:chOff x="0" y="3785672"/>
            <a:chExt cx="698925" cy="684657"/>
          </a:xfrm>
        </p:grpSpPr>
        <p:sp>
          <p:nvSpPr>
            <p:cNvPr id="11" name="Google Shape;11;p17"/>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7"/>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 name="Google Shape;13;p17"/>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14" name="Google Shape;14;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 name="Shape 99"/>
        <p:cNvGrpSpPr/>
        <p:nvPr/>
      </p:nvGrpSpPr>
      <p:grpSpPr>
        <a:xfrm>
          <a:off x="0" y="0"/>
          <a:ext cx="0" cy="0"/>
          <a:chOff x="0" y="0"/>
          <a:chExt cx="0" cy="0"/>
        </a:xfrm>
      </p:grpSpPr>
      <p:grpSp>
        <p:nvGrpSpPr>
          <p:cNvPr id="100" name="Google Shape;100;p26"/>
          <p:cNvGrpSpPr/>
          <p:nvPr/>
        </p:nvGrpSpPr>
        <p:grpSpPr>
          <a:xfrm>
            <a:off x="0" y="381001"/>
            <a:ext cx="1037850" cy="1016288"/>
            <a:chOff x="0" y="381001"/>
            <a:chExt cx="1037850" cy="1016288"/>
          </a:xfrm>
        </p:grpSpPr>
        <p:sp>
          <p:nvSpPr>
            <p:cNvPr id="101" name="Google Shape;101;p2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 name="Google Shape;103;p26"/>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04" name="Google Shape;104;p26"/>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05" name="Google Shape;105;p26"/>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06" name="Google Shape;106;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7" name="Shape 107"/>
        <p:cNvGrpSpPr/>
        <p:nvPr/>
      </p:nvGrpSpPr>
      <p:grpSpPr>
        <a:xfrm>
          <a:off x="0" y="0"/>
          <a:ext cx="0" cy="0"/>
          <a:chOff x="0" y="0"/>
          <a:chExt cx="0" cy="0"/>
        </a:xfrm>
      </p:grpSpPr>
      <p:grpSp>
        <p:nvGrpSpPr>
          <p:cNvPr id="108" name="Google Shape;108;p27"/>
          <p:cNvGrpSpPr/>
          <p:nvPr/>
        </p:nvGrpSpPr>
        <p:grpSpPr>
          <a:xfrm>
            <a:off x="4406400" y="0"/>
            <a:ext cx="4737600" cy="5143065"/>
            <a:chOff x="4406400" y="0"/>
            <a:chExt cx="4737600" cy="5143065"/>
          </a:xfrm>
        </p:grpSpPr>
        <p:sp>
          <p:nvSpPr>
            <p:cNvPr id="109" name="Google Shape;109;p27"/>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7"/>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7"/>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7"/>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27"/>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7"/>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7"/>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7"/>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7"/>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7"/>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7"/>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7"/>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7"/>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7"/>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7"/>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7"/>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7"/>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7"/>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 name="Google Shape;127;p27"/>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128" name="Google Shape;128;p27"/>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29" name="Google Shape;129;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8"/>
          <p:cNvSpPr/>
          <p:nvPr/>
        </p:nvSpPr>
        <p:spPr>
          <a:xfrm rot="5400000">
            <a:off x="7500300" y="505"/>
            <a:ext cx="1643700" cy="1643700"/>
          </a:xfrm>
          <a:prstGeom prst="diagStripe">
            <a:avLst>
              <a:gd fmla="val 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 name="Google Shape;17;p18"/>
          <p:cNvGrpSpPr/>
          <p:nvPr/>
        </p:nvGrpSpPr>
        <p:grpSpPr>
          <a:xfrm>
            <a:off x="0" y="490"/>
            <a:ext cx="5153705" cy="5134399"/>
            <a:chOff x="0" y="75"/>
            <a:chExt cx="5153705" cy="5152950"/>
          </a:xfrm>
        </p:grpSpPr>
        <p:sp>
          <p:nvSpPr>
            <p:cNvPr id="18" name="Google Shape;18;p18"/>
            <p:cNvSpPr/>
            <p:nvPr/>
          </p:nvSpPr>
          <p:spPr>
            <a:xfrm rot="-5400000">
              <a:off x="455" y="-225"/>
              <a:ext cx="5152800" cy="5153700"/>
            </a:xfrm>
            <a:prstGeom prst="diagStripe">
              <a:avLst>
                <a:gd fmla="val 5000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8"/>
            <p:cNvSpPr/>
            <p:nvPr/>
          </p:nvSpPr>
          <p:spPr>
            <a:xfrm rot="-5400000">
              <a:off x="150" y="1145825"/>
              <a:ext cx="3996600" cy="3996900"/>
            </a:xfrm>
            <a:prstGeom prst="diagStripe">
              <a:avLst>
                <a:gd fmla="val 58774"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8"/>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8"/>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18"/>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23" name="Google Shape;23;p18"/>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24" name="Google Shape;24;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grpSp>
        <p:nvGrpSpPr>
          <p:cNvPr id="26" name="Google Shape;26;p19"/>
          <p:cNvGrpSpPr/>
          <p:nvPr/>
        </p:nvGrpSpPr>
        <p:grpSpPr>
          <a:xfrm>
            <a:off x="0" y="381001"/>
            <a:ext cx="1037850" cy="1016288"/>
            <a:chOff x="0" y="381001"/>
            <a:chExt cx="1037850" cy="1016288"/>
          </a:xfrm>
        </p:grpSpPr>
        <p:sp>
          <p:nvSpPr>
            <p:cNvPr id="27" name="Google Shape;27;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1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9"/>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1" name="Google Shape;31;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 name="Shape 32"/>
        <p:cNvGrpSpPr/>
        <p:nvPr/>
      </p:nvGrpSpPr>
      <p:grpSpPr>
        <a:xfrm>
          <a:off x="0" y="0"/>
          <a:ext cx="0" cy="0"/>
          <a:chOff x="0" y="0"/>
          <a:chExt cx="0" cy="0"/>
        </a:xfrm>
      </p:grpSpPr>
      <p:sp>
        <p:nvSpPr>
          <p:cNvPr id="33" name="Google Shape;33;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grpSp>
        <p:nvGrpSpPr>
          <p:cNvPr id="35" name="Google Shape;35;p21"/>
          <p:cNvGrpSpPr/>
          <p:nvPr/>
        </p:nvGrpSpPr>
        <p:grpSpPr>
          <a:xfrm>
            <a:off x="0" y="381001"/>
            <a:ext cx="1037850" cy="1016288"/>
            <a:chOff x="0" y="381001"/>
            <a:chExt cx="1037850" cy="1016288"/>
          </a:xfrm>
        </p:grpSpPr>
        <p:sp>
          <p:nvSpPr>
            <p:cNvPr id="36" name="Google Shape;36;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 name="Google Shape;38;p2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9" name="Google Shape;39;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grpSp>
        <p:nvGrpSpPr>
          <p:cNvPr id="41" name="Google Shape;41;p22"/>
          <p:cNvGrpSpPr/>
          <p:nvPr/>
        </p:nvGrpSpPr>
        <p:grpSpPr>
          <a:xfrm>
            <a:off x="4406400" y="0"/>
            <a:ext cx="4737600" cy="5143065"/>
            <a:chOff x="4406400" y="0"/>
            <a:chExt cx="4737600" cy="5143065"/>
          </a:xfrm>
        </p:grpSpPr>
        <p:sp>
          <p:nvSpPr>
            <p:cNvPr id="42" name="Google Shape;42;p22"/>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2"/>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2"/>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2"/>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2"/>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2"/>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2"/>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2"/>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2"/>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2"/>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2"/>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2"/>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2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22"/>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2"/>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2"/>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2"/>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0" name="Google Shape;60;p22"/>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1" name="Google Shape;6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2" name="Shape 62"/>
        <p:cNvGrpSpPr/>
        <p:nvPr/>
      </p:nvGrpSpPr>
      <p:grpSpPr>
        <a:xfrm>
          <a:off x="0" y="0"/>
          <a:ext cx="0" cy="0"/>
          <a:chOff x="0" y="0"/>
          <a:chExt cx="0" cy="0"/>
        </a:xfrm>
      </p:grpSpPr>
      <p:grpSp>
        <p:nvGrpSpPr>
          <p:cNvPr id="63" name="Google Shape;63;p23"/>
          <p:cNvGrpSpPr/>
          <p:nvPr/>
        </p:nvGrpSpPr>
        <p:grpSpPr>
          <a:xfrm>
            <a:off x="0" y="381001"/>
            <a:ext cx="1037850" cy="1016288"/>
            <a:chOff x="0" y="381001"/>
            <a:chExt cx="1037850" cy="1016288"/>
          </a:xfrm>
        </p:grpSpPr>
        <p:sp>
          <p:nvSpPr>
            <p:cNvPr id="64" name="Google Shape;64;p2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2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7" name="Google Shape;67;p23"/>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8" name="Google Shape;68;p23"/>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9" name="Google Shape;69;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0" name="Shape 70"/>
        <p:cNvGrpSpPr/>
        <p:nvPr/>
      </p:nvGrpSpPr>
      <p:grpSpPr>
        <a:xfrm>
          <a:off x="0" y="0"/>
          <a:ext cx="0" cy="0"/>
          <a:chOff x="0" y="0"/>
          <a:chExt cx="0" cy="0"/>
        </a:xfrm>
      </p:grpSpPr>
      <p:grpSp>
        <p:nvGrpSpPr>
          <p:cNvPr id="71" name="Google Shape;71;p24"/>
          <p:cNvGrpSpPr/>
          <p:nvPr/>
        </p:nvGrpSpPr>
        <p:grpSpPr>
          <a:xfrm>
            <a:off x="0" y="381001"/>
            <a:ext cx="1037850" cy="1016288"/>
            <a:chOff x="0" y="381001"/>
            <a:chExt cx="1037850" cy="1016288"/>
          </a:xfrm>
        </p:grpSpPr>
        <p:sp>
          <p:nvSpPr>
            <p:cNvPr id="72" name="Google Shape;72;p2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 name="Google Shape;74;p24"/>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5" name="Google Shape;75;p24"/>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76" name="Google Shape;76;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grpSp>
        <p:nvGrpSpPr>
          <p:cNvPr id="78" name="Google Shape;78;p25"/>
          <p:cNvGrpSpPr/>
          <p:nvPr/>
        </p:nvGrpSpPr>
        <p:grpSpPr>
          <a:xfrm>
            <a:off x="4406400" y="0"/>
            <a:ext cx="4737600" cy="5143500"/>
            <a:chOff x="4406400" y="0"/>
            <a:chExt cx="4737600" cy="5143500"/>
          </a:xfrm>
        </p:grpSpPr>
        <p:sp>
          <p:nvSpPr>
            <p:cNvPr id="79" name="Google Shape;79;p25"/>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5"/>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5"/>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5"/>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5"/>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5"/>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5"/>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5"/>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5"/>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5"/>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5"/>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5"/>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5"/>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25"/>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5"/>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25"/>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5"/>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5"/>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 name="Google Shape;97;p25"/>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8" name="Google Shape;98;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7.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a:p>
        </p:txBody>
      </p:sp>
      <p:pic>
        <p:nvPicPr>
          <p:cNvPr id="135" name="Google Shape;135;p1"/>
          <p:cNvPicPr preferRelativeResize="0"/>
          <p:nvPr/>
        </p:nvPicPr>
        <p:blipFill rotWithShape="1">
          <a:blip r:embed="rId3">
            <a:alphaModFix/>
          </a:blip>
          <a:srcRect b="0" l="0" r="0" t="0"/>
          <a:stretch/>
        </p:blipFill>
        <p:spPr>
          <a:xfrm>
            <a:off x="-40225" y="-53725"/>
            <a:ext cx="9184225" cy="5197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Methodology</a:t>
            </a:r>
            <a:endParaRPr sz="2800"/>
          </a:p>
        </p:txBody>
      </p:sp>
      <p:sp>
        <p:nvSpPr>
          <p:cNvPr id="207" name="Google Shape;207;p10"/>
          <p:cNvSpPr txBox="1"/>
          <p:nvPr>
            <p:ph idx="1" type="body"/>
          </p:nvPr>
        </p:nvSpPr>
        <p:spPr>
          <a:xfrm>
            <a:off x="1189325" y="1154925"/>
            <a:ext cx="7147200" cy="3760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sp>
        <p:nvSpPr>
          <p:cNvPr id="208" name="Google Shape;208;p10"/>
          <p:cNvSpPr/>
          <p:nvPr/>
        </p:nvSpPr>
        <p:spPr>
          <a:xfrm>
            <a:off x="1377325" y="1154925"/>
            <a:ext cx="1416000" cy="65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Real life Video</a:t>
            </a:r>
            <a:endParaRPr b="0" i="0" sz="1400" u="none" cap="none" strike="noStrike">
              <a:solidFill>
                <a:srgbClr val="000000"/>
              </a:solidFill>
              <a:latin typeface="Arial"/>
              <a:ea typeface="Arial"/>
              <a:cs typeface="Arial"/>
              <a:sym typeface="Arial"/>
            </a:endParaRPr>
          </a:p>
        </p:txBody>
      </p:sp>
      <p:sp>
        <p:nvSpPr>
          <p:cNvPr id="209" name="Google Shape;209;p10"/>
          <p:cNvSpPr/>
          <p:nvPr/>
        </p:nvSpPr>
        <p:spPr>
          <a:xfrm>
            <a:off x="3370875" y="1154925"/>
            <a:ext cx="2094900" cy="65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Data Acquisition</a:t>
            </a:r>
            <a:endParaRPr b="0" i="0" sz="1400" u="none" cap="none" strike="noStrike">
              <a:solidFill>
                <a:srgbClr val="000000"/>
              </a:solidFill>
              <a:latin typeface="Arial"/>
              <a:ea typeface="Arial"/>
              <a:cs typeface="Arial"/>
              <a:sym typeface="Arial"/>
            </a:endParaRPr>
          </a:p>
        </p:txBody>
      </p:sp>
      <p:sp>
        <p:nvSpPr>
          <p:cNvPr id="210" name="Google Shape;210;p10"/>
          <p:cNvSpPr/>
          <p:nvPr/>
        </p:nvSpPr>
        <p:spPr>
          <a:xfrm>
            <a:off x="3317150" y="2260288"/>
            <a:ext cx="2094900" cy="65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Data Preprocessing</a:t>
            </a:r>
            <a:endParaRPr b="0" i="0" sz="1400" u="none" cap="none" strike="noStrike">
              <a:solidFill>
                <a:srgbClr val="000000"/>
              </a:solidFill>
              <a:latin typeface="Arial"/>
              <a:ea typeface="Arial"/>
              <a:cs typeface="Arial"/>
              <a:sym typeface="Arial"/>
            </a:endParaRPr>
          </a:p>
        </p:txBody>
      </p:sp>
      <p:sp>
        <p:nvSpPr>
          <p:cNvPr id="211" name="Google Shape;211;p10"/>
          <p:cNvSpPr/>
          <p:nvPr/>
        </p:nvSpPr>
        <p:spPr>
          <a:xfrm>
            <a:off x="3317150" y="3285588"/>
            <a:ext cx="2094900" cy="657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Feature Extraction</a:t>
            </a:r>
            <a:endParaRPr b="0" i="0" sz="1400" u="none" cap="none" strike="noStrike">
              <a:solidFill>
                <a:srgbClr val="000000"/>
              </a:solidFill>
              <a:latin typeface="Arial"/>
              <a:ea typeface="Arial"/>
              <a:cs typeface="Arial"/>
              <a:sym typeface="Arial"/>
            </a:endParaRPr>
          </a:p>
        </p:txBody>
      </p:sp>
      <p:sp>
        <p:nvSpPr>
          <p:cNvPr id="212" name="Google Shape;212;p10"/>
          <p:cNvSpPr/>
          <p:nvPr/>
        </p:nvSpPr>
        <p:spPr>
          <a:xfrm>
            <a:off x="3317150" y="4310875"/>
            <a:ext cx="2094900" cy="564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Classification</a:t>
            </a:r>
            <a:endParaRPr b="0" i="0" sz="1400" u="none" cap="none" strike="noStrike">
              <a:solidFill>
                <a:srgbClr val="000000"/>
              </a:solidFill>
              <a:latin typeface="Arial"/>
              <a:ea typeface="Arial"/>
              <a:cs typeface="Arial"/>
              <a:sym typeface="Arial"/>
            </a:endParaRPr>
          </a:p>
        </p:txBody>
      </p:sp>
      <p:sp>
        <p:nvSpPr>
          <p:cNvPr id="213" name="Google Shape;213;p10"/>
          <p:cNvSpPr/>
          <p:nvPr/>
        </p:nvSpPr>
        <p:spPr>
          <a:xfrm>
            <a:off x="6265600" y="4310875"/>
            <a:ext cx="1416000" cy="564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Accuracy</a:t>
            </a:r>
            <a:endParaRPr b="0" i="0" sz="1400" u="none" cap="none" strike="noStrike">
              <a:solidFill>
                <a:srgbClr val="000000"/>
              </a:solidFill>
              <a:latin typeface="Arial"/>
              <a:ea typeface="Arial"/>
              <a:cs typeface="Arial"/>
              <a:sym typeface="Arial"/>
            </a:endParaRPr>
          </a:p>
        </p:txBody>
      </p:sp>
      <p:sp>
        <p:nvSpPr>
          <p:cNvPr id="214" name="Google Shape;214;p10"/>
          <p:cNvSpPr/>
          <p:nvPr/>
        </p:nvSpPr>
        <p:spPr>
          <a:xfrm>
            <a:off x="2944400" y="1389825"/>
            <a:ext cx="275400" cy="188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0"/>
          <p:cNvSpPr/>
          <p:nvPr/>
        </p:nvSpPr>
        <p:spPr>
          <a:xfrm>
            <a:off x="5781763" y="4498825"/>
            <a:ext cx="275400" cy="188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0"/>
          <p:cNvSpPr/>
          <p:nvPr/>
        </p:nvSpPr>
        <p:spPr>
          <a:xfrm>
            <a:off x="4317675" y="1895563"/>
            <a:ext cx="201300" cy="282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0"/>
          <p:cNvSpPr/>
          <p:nvPr/>
        </p:nvSpPr>
        <p:spPr>
          <a:xfrm>
            <a:off x="4317675" y="2960900"/>
            <a:ext cx="201300" cy="282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0"/>
          <p:cNvSpPr/>
          <p:nvPr/>
        </p:nvSpPr>
        <p:spPr>
          <a:xfrm>
            <a:off x="4317675" y="4023550"/>
            <a:ext cx="201300" cy="282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8</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1"/>
          <p:cNvSpPr txBox="1"/>
          <p:nvPr>
            <p:ph idx="4294967295"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GB"/>
              <a:t>Result</a:t>
            </a:r>
            <a:endParaRPr/>
          </a:p>
        </p:txBody>
      </p:sp>
      <p:pic>
        <p:nvPicPr>
          <p:cNvPr id="225" name="Google Shape;225;p11"/>
          <p:cNvPicPr preferRelativeResize="0"/>
          <p:nvPr/>
        </p:nvPicPr>
        <p:blipFill rotWithShape="1">
          <a:blip r:embed="rId3">
            <a:alphaModFix/>
          </a:blip>
          <a:srcRect b="0" l="0" r="0" t="0"/>
          <a:stretch/>
        </p:blipFill>
        <p:spPr>
          <a:xfrm>
            <a:off x="3027800" y="3121275"/>
            <a:ext cx="2706575" cy="1941650"/>
          </a:xfrm>
          <a:prstGeom prst="rect">
            <a:avLst/>
          </a:prstGeom>
          <a:noFill/>
          <a:ln>
            <a:noFill/>
          </a:ln>
        </p:spPr>
      </p:pic>
      <p:pic>
        <p:nvPicPr>
          <p:cNvPr id="226" name="Google Shape;226;p11"/>
          <p:cNvPicPr preferRelativeResize="0"/>
          <p:nvPr/>
        </p:nvPicPr>
        <p:blipFill rotWithShape="1">
          <a:blip r:embed="rId4">
            <a:alphaModFix/>
          </a:blip>
          <a:srcRect b="0" l="0" r="0" t="0"/>
          <a:stretch/>
        </p:blipFill>
        <p:spPr>
          <a:xfrm>
            <a:off x="0" y="1108752"/>
            <a:ext cx="9143999" cy="1954321"/>
          </a:xfrm>
          <a:prstGeom prst="rect">
            <a:avLst/>
          </a:prstGeom>
          <a:noFill/>
          <a:ln>
            <a:noFill/>
          </a:ln>
        </p:spPr>
      </p:pic>
      <p:sp>
        <p:nvSpPr>
          <p:cNvPr id="227" name="Google Shape;22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9</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2"/>
          <p:cNvSpPr txBox="1"/>
          <p:nvPr>
            <p:ph type="title"/>
          </p:nvPr>
        </p:nvSpPr>
        <p:spPr>
          <a:xfrm>
            <a:off x="491700" y="2114700"/>
            <a:ext cx="29598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Final Output</a:t>
            </a:r>
            <a:endParaRPr sz="2800"/>
          </a:p>
        </p:txBody>
      </p:sp>
      <p:pic>
        <p:nvPicPr>
          <p:cNvPr id="233" name="Google Shape;233;p12"/>
          <p:cNvPicPr preferRelativeResize="0"/>
          <p:nvPr/>
        </p:nvPicPr>
        <p:blipFill rotWithShape="1">
          <a:blip r:embed="rId3">
            <a:alphaModFix/>
          </a:blip>
          <a:srcRect b="0" l="0" r="0" t="0"/>
          <a:stretch/>
        </p:blipFill>
        <p:spPr>
          <a:xfrm>
            <a:off x="4404875" y="0"/>
            <a:ext cx="4807774" cy="5143500"/>
          </a:xfrm>
          <a:prstGeom prst="rect">
            <a:avLst/>
          </a:prstGeom>
          <a:noFill/>
          <a:ln>
            <a:noFill/>
          </a:ln>
        </p:spPr>
      </p:pic>
      <p:sp>
        <p:nvSpPr>
          <p:cNvPr id="234" name="Google Shape;234;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10</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a:t>Future Work</a:t>
            </a:r>
            <a:endParaRPr/>
          </a:p>
        </p:txBody>
      </p:sp>
      <p:sp>
        <p:nvSpPr>
          <p:cNvPr id="240" name="Google Shape;240;p13"/>
          <p:cNvSpPr txBox="1"/>
          <p:nvPr>
            <p:ph idx="1" type="body"/>
          </p:nvPr>
        </p:nvSpPr>
        <p:spPr>
          <a:xfrm>
            <a:off x="1297500" y="1567550"/>
            <a:ext cx="7038900" cy="2911200"/>
          </a:xfrm>
          <a:prstGeom prst="rect">
            <a:avLst/>
          </a:prstGeom>
          <a:solidFill>
            <a:schemeClr val="accent1"/>
          </a:solidFill>
          <a:ln>
            <a:noFill/>
          </a:ln>
        </p:spPr>
        <p:txBody>
          <a:bodyPr anchorCtr="0" anchor="t" bIns="91425" lIns="91425" spcFirstLastPara="1" rIns="91425" wrap="square" tIns="91425">
            <a:normAutofit/>
          </a:bodyPr>
          <a:lstStyle/>
          <a:p>
            <a:pPr indent="-342900" lvl="0" marL="457200" rtl="0" algn="l">
              <a:lnSpc>
                <a:spcPct val="115000"/>
              </a:lnSpc>
              <a:spcBef>
                <a:spcPts val="1200"/>
              </a:spcBef>
              <a:spcAft>
                <a:spcPts val="0"/>
              </a:spcAft>
              <a:buSzPts val="1800"/>
              <a:buChar char="➢"/>
            </a:pPr>
            <a:r>
              <a:rPr lang="en-GB" sz="1800">
                <a:highlight>
                  <a:schemeClr val="accent1"/>
                </a:highlight>
              </a:rPr>
              <a:t>Will enrich the dataset of all vehicles .</a:t>
            </a:r>
            <a:endParaRPr sz="1800">
              <a:highlight>
                <a:schemeClr val="accent1"/>
              </a:highlight>
            </a:endParaRPr>
          </a:p>
          <a:p>
            <a:pPr indent="-342900" lvl="0" marL="457200" rtl="0" algn="l">
              <a:lnSpc>
                <a:spcPct val="115000"/>
              </a:lnSpc>
              <a:spcBef>
                <a:spcPts val="0"/>
              </a:spcBef>
              <a:spcAft>
                <a:spcPts val="0"/>
              </a:spcAft>
              <a:buSzPts val="1800"/>
              <a:buChar char="➢"/>
            </a:pPr>
            <a:r>
              <a:rPr lang="en-GB" sz="1800">
                <a:highlight>
                  <a:schemeClr val="accent1"/>
                </a:highlight>
              </a:rPr>
              <a:t>Will try to apply more models for detecting vehicles.</a:t>
            </a:r>
            <a:endParaRPr sz="1800">
              <a:highlight>
                <a:schemeClr val="accent1"/>
              </a:highlight>
            </a:endParaRPr>
          </a:p>
          <a:p>
            <a:pPr indent="-342900" lvl="0" marL="457200" rtl="0" algn="l">
              <a:lnSpc>
                <a:spcPct val="115000"/>
              </a:lnSpc>
              <a:spcBef>
                <a:spcPts val="0"/>
              </a:spcBef>
              <a:spcAft>
                <a:spcPts val="0"/>
              </a:spcAft>
              <a:buSzPts val="1800"/>
              <a:buChar char="➢"/>
            </a:pPr>
            <a:r>
              <a:rPr lang="en-GB" sz="1800">
                <a:highlight>
                  <a:schemeClr val="accent1"/>
                </a:highlight>
              </a:rPr>
              <a:t>For analysis we can implement multiple model</a:t>
            </a:r>
            <a:endParaRPr sz="1800">
              <a:highlight>
                <a:schemeClr val="accent1"/>
              </a:highlight>
            </a:endParaRPr>
          </a:p>
        </p:txBody>
      </p:sp>
      <p:sp>
        <p:nvSpPr>
          <p:cNvPr id="241" name="Google Shape;24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11</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Conclusion</a:t>
            </a:r>
            <a:endParaRPr sz="2800"/>
          </a:p>
        </p:txBody>
      </p:sp>
      <p:sp>
        <p:nvSpPr>
          <p:cNvPr id="247" name="Google Shape;247;p14"/>
          <p:cNvSpPr txBox="1"/>
          <p:nvPr>
            <p:ph idx="1" type="body"/>
          </p:nvPr>
        </p:nvSpPr>
        <p:spPr>
          <a:xfrm>
            <a:off x="1297500" y="1567550"/>
            <a:ext cx="7038900" cy="2911200"/>
          </a:xfrm>
          <a:prstGeom prst="rect">
            <a:avLst/>
          </a:prstGeom>
          <a:solidFill>
            <a:schemeClr val="accent1"/>
          </a:solid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GB" sz="1800"/>
              <a:t>T</a:t>
            </a:r>
            <a:r>
              <a:rPr lang="en-GB" sz="1800">
                <a:latin typeface="Arial"/>
                <a:ea typeface="Arial"/>
                <a:cs typeface="Arial"/>
                <a:sym typeface="Arial"/>
              </a:rPr>
              <a:t>he aim of this study was to find out the local vehicles from the real life experience. For this, we had to create our own dataset focusing mainly our most  common four local vehicles : CNG, Leguna, Rickshaw ,Car. After extracting features using HOG &amp; detecting with SVM gives accuracy of .9983.</a:t>
            </a:r>
            <a:endParaRPr sz="1800">
              <a:latin typeface="Arial"/>
              <a:ea typeface="Arial"/>
              <a:cs typeface="Arial"/>
              <a:sym typeface="Arial"/>
            </a:endParaRPr>
          </a:p>
          <a:p>
            <a:pPr indent="0" lvl="0" marL="0" rtl="0" algn="l">
              <a:lnSpc>
                <a:spcPct val="115000"/>
              </a:lnSpc>
              <a:spcBef>
                <a:spcPts val="1200"/>
              </a:spcBef>
              <a:spcAft>
                <a:spcPts val="0"/>
              </a:spcAft>
              <a:buSzPts val="1300"/>
              <a:buNone/>
            </a:pPr>
            <a:r>
              <a:t/>
            </a:r>
            <a:endParaRPr sz="1800">
              <a:latin typeface="Arial"/>
              <a:ea typeface="Arial"/>
              <a:cs typeface="Arial"/>
              <a:sym typeface="Arial"/>
            </a:endParaRPr>
          </a:p>
          <a:p>
            <a:pPr indent="0" lvl="0" marL="0" rtl="0" algn="l">
              <a:lnSpc>
                <a:spcPct val="115000"/>
              </a:lnSpc>
              <a:spcBef>
                <a:spcPts val="0"/>
              </a:spcBef>
              <a:spcAft>
                <a:spcPts val="1200"/>
              </a:spcAft>
              <a:buSzPts val="1300"/>
              <a:buNone/>
            </a:pPr>
            <a:r>
              <a:t/>
            </a:r>
            <a:endParaRPr sz="1800"/>
          </a:p>
        </p:txBody>
      </p:sp>
      <p:sp>
        <p:nvSpPr>
          <p:cNvPr id="248" name="Google Shape;24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12</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15"/>
          <p:cNvPicPr preferRelativeResize="0"/>
          <p:nvPr/>
        </p:nvPicPr>
        <p:blipFill rotWithShape="1">
          <a:blip r:embed="rId3">
            <a:alphaModFix/>
          </a:blip>
          <a:srcRect b="0" l="0" r="0" t="0"/>
          <a:stretch/>
        </p:blipFill>
        <p:spPr>
          <a:xfrm>
            <a:off x="0" y="0"/>
            <a:ext cx="9144003" cy="5143501"/>
          </a:xfrm>
          <a:prstGeom prst="rect">
            <a:avLst/>
          </a:prstGeom>
          <a:noFill/>
          <a:ln>
            <a:noFill/>
          </a:ln>
        </p:spPr>
      </p:pic>
      <p:sp>
        <p:nvSpPr>
          <p:cNvPr id="254" name="Google Shape;254;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
          <p:cNvSpPr txBox="1"/>
          <p:nvPr>
            <p:ph type="ctrTitle"/>
          </p:nvPr>
        </p:nvSpPr>
        <p:spPr>
          <a:xfrm>
            <a:off x="2449350" y="651775"/>
            <a:ext cx="5017500" cy="798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000"/>
              <a:buNone/>
            </a:pPr>
            <a:r>
              <a:rPr lang="en-GB" sz="3000"/>
              <a:t>Local vehicle Detection</a:t>
            </a:r>
            <a:endParaRPr sz="3000"/>
          </a:p>
        </p:txBody>
      </p:sp>
      <p:sp>
        <p:nvSpPr>
          <p:cNvPr id="141" name="Google Shape;141;p2"/>
          <p:cNvSpPr txBox="1"/>
          <p:nvPr>
            <p:ph idx="1" type="subTitle"/>
          </p:nvPr>
        </p:nvSpPr>
        <p:spPr>
          <a:xfrm>
            <a:off x="510325" y="3737100"/>
            <a:ext cx="8097900" cy="99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rPr lang="en-GB" sz="1700"/>
              <a:t>                                                                                   </a:t>
            </a:r>
            <a:r>
              <a:rPr lang="en-GB" sz="1800">
                <a:latin typeface="Arial"/>
                <a:ea typeface="Arial"/>
                <a:cs typeface="Arial"/>
                <a:sym typeface="Arial"/>
              </a:rPr>
              <a:t>Presented  by:</a:t>
            </a:r>
            <a:endParaRPr sz="1800">
              <a:latin typeface="Arial"/>
              <a:ea typeface="Arial"/>
              <a:cs typeface="Arial"/>
              <a:sym typeface="Arial"/>
            </a:endParaRPr>
          </a:p>
          <a:p>
            <a:pPr indent="0" lvl="0" marL="0" rtl="0" algn="l">
              <a:lnSpc>
                <a:spcPct val="100000"/>
              </a:lnSpc>
              <a:spcBef>
                <a:spcPts val="0"/>
              </a:spcBef>
              <a:spcAft>
                <a:spcPts val="0"/>
              </a:spcAft>
              <a:buSzPts val="1300"/>
              <a:buNone/>
            </a:pPr>
            <a:r>
              <a:rPr lang="en-GB" sz="1500"/>
              <a:t>     Sabbir Ahmed                                               Maishameem Meherin Muhu                           Lamia Anjum                                 </a:t>
            </a:r>
            <a:endParaRPr sz="1500"/>
          </a:p>
          <a:p>
            <a:pPr indent="0" lvl="0" marL="0" rtl="0" algn="l">
              <a:lnSpc>
                <a:spcPct val="100000"/>
              </a:lnSpc>
              <a:spcBef>
                <a:spcPts val="0"/>
              </a:spcBef>
              <a:spcAft>
                <a:spcPts val="0"/>
              </a:spcAft>
              <a:buSzPts val="1300"/>
              <a:buNone/>
            </a:pPr>
            <a:r>
              <a:rPr lang="en-GB" sz="1700"/>
              <a:t>      </a:t>
            </a:r>
            <a:r>
              <a:rPr lang="en-GB" sz="1500"/>
              <a:t>170104011                                                                   170104017                                                   170104023</a:t>
            </a:r>
            <a:endParaRPr sz="1700"/>
          </a:p>
          <a:p>
            <a:pPr indent="0" lvl="0" marL="0" rtl="0" algn="l">
              <a:lnSpc>
                <a:spcPct val="100000"/>
              </a:lnSpc>
              <a:spcBef>
                <a:spcPts val="0"/>
              </a:spcBef>
              <a:spcAft>
                <a:spcPts val="0"/>
              </a:spcAft>
              <a:buSzPts val="1300"/>
              <a:buNone/>
            </a:pPr>
            <a:r>
              <a:t/>
            </a:r>
            <a:endParaRPr sz="1700"/>
          </a:p>
          <a:p>
            <a:pPr indent="0" lvl="0" marL="0" rtl="0" algn="l">
              <a:lnSpc>
                <a:spcPct val="100000"/>
              </a:lnSpc>
              <a:spcBef>
                <a:spcPts val="0"/>
              </a:spcBef>
              <a:spcAft>
                <a:spcPts val="0"/>
              </a:spcAft>
              <a:buSzPts val="1300"/>
              <a:buNone/>
            </a:pPr>
            <a:r>
              <a:t/>
            </a:r>
            <a:endParaRPr sz="1700"/>
          </a:p>
          <a:p>
            <a:pPr indent="0" lvl="0" marL="0" rtl="0" algn="l">
              <a:lnSpc>
                <a:spcPct val="100000"/>
              </a:lnSpc>
              <a:spcBef>
                <a:spcPts val="0"/>
              </a:spcBef>
              <a:spcAft>
                <a:spcPts val="0"/>
              </a:spcAft>
              <a:buSzPts val="1300"/>
              <a:buNone/>
            </a:pPr>
            <a:r>
              <a:rPr lang="en-GB" sz="1700"/>
              <a:t> </a:t>
            </a:r>
            <a:endParaRPr sz="1700"/>
          </a:p>
        </p:txBody>
      </p:sp>
      <p:sp>
        <p:nvSpPr>
          <p:cNvPr id="142" name="Google Shape;142;p2"/>
          <p:cNvSpPr txBox="1"/>
          <p:nvPr/>
        </p:nvSpPr>
        <p:spPr>
          <a:xfrm>
            <a:off x="1732400" y="2571750"/>
            <a:ext cx="6970200" cy="1249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0" i="0" lang="en-GB" sz="1600" u="none" cap="none" strike="noStrike">
                <a:solidFill>
                  <a:srgbClr val="FFFFFF"/>
                </a:solidFill>
                <a:latin typeface="Nunito"/>
                <a:ea typeface="Nunito"/>
                <a:cs typeface="Nunito"/>
                <a:sym typeface="Nunito"/>
              </a:rPr>
              <a:t>                                         Submitted To:</a:t>
            </a:r>
            <a:endParaRPr b="0" i="0" sz="1600" u="none" cap="none" strike="noStrike">
              <a:solidFill>
                <a:srgbClr val="FFFFFF"/>
              </a:solidFill>
              <a:latin typeface="Nunito"/>
              <a:ea typeface="Nunito"/>
              <a:cs typeface="Nunito"/>
              <a:sym typeface="Nunito"/>
            </a:endParaRPr>
          </a:p>
          <a:p>
            <a:pPr indent="0" lvl="0" marL="0" marR="0" rtl="0" algn="l">
              <a:lnSpc>
                <a:spcPct val="115000"/>
              </a:lnSpc>
              <a:spcBef>
                <a:spcPts val="0"/>
              </a:spcBef>
              <a:spcAft>
                <a:spcPts val="0"/>
              </a:spcAft>
              <a:buClr>
                <a:srgbClr val="000000"/>
              </a:buClr>
              <a:buSzPts val="1600"/>
              <a:buFont typeface="Arial"/>
              <a:buNone/>
            </a:pPr>
            <a:r>
              <a:rPr b="0" i="0" lang="en-GB" sz="1600" u="none" cap="none" strike="noStrike">
                <a:solidFill>
                  <a:srgbClr val="FFFFFF"/>
                </a:solidFill>
                <a:latin typeface="Nunito"/>
                <a:ea typeface="Nunito"/>
                <a:cs typeface="Nunito"/>
                <a:sym typeface="Nunito"/>
              </a:rPr>
              <a:t>Mr Faisal Muhammad Shah       |     Md. Tanvir Rouf Shawon</a:t>
            </a:r>
            <a:endParaRPr b="0" i="0" sz="1600" u="none" cap="none" strike="noStrike">
              <a:solidFill>
                <a:srgbClr val="FFFFFF"/>
              </a:solidFill>
              <a:latin typeface="Nunito"/>
              <a:ea typeface="Nunito"/>
              <a:cs typeface="Nunito"/>
              <a:sym typeface="Nunito"/>
            </a:endParaRPr>
          </a:p>
          <a:p>
            <a:pPr indent="0" lvl="0" marL="0" marR="0" rtl="0" algn="l">
              <a:lnSpc>
                <a:spcPct val="115000"/>
              </a:lnSpc>
              <a:spcBef>
                <a:spcPts val="0"/>
              </a:spcBef>
              <a:spcAft>
                <a:spcPts val="0"/>
              </a:spcAft>
              <a:buClr>
                <a:srgbClr val="000000"/>
              </a:buClr>
              <a:buSzPts val="1600"/>
              <a:buFont typeface="Arial"/>
              <a:buNone/>
            </a:pPr>
            <a:r>
              <a:rPr b="0" i="0" lang="en-GB" sz="1600" u="none" cap="none" strike="noStrike">
                <a:solidFill>
                  <a:srgbClr val="FFFFFF"/>
                </a:solidFill>
                <a:latin typeface="Nunito"/>
                <a:ea typeface="Nunito"/>
                <a:cs typeface="Nunito"/>
                <a:sym typeface="Nunito"/>
              </a:rPr>
              <a:t>Associate Professor (AUST)      |     Lecturer(AUST)</a:t>
            </a:r>
            <a:endParaRPr b="0" i="0" sz="1600" u="none" cap="none" strike="noStrike">
              <a:solidFill>
                <a:srgbClr val="FFFFFF"/>
              </a:solidFill>
              <a:latin typeface="Nunito"/>
              <a:ea typeface="Nunito"/>
              <a:cs typeface="Nunito"/>
              <a:sym typeface="Nuni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Motivation</a:t>
            </a:r>
            <a:endParaRPr sz="2800"/>
          </a:p>
        </p:txBody>
      </p:sp>
      <p:sp>
        <p:nvSpPr>
          <p:cNvPr id="148" name="Google Shape;148;p3"/>
          <p:cNvSpPr txBox="1"/>
          <p:nvPr>
            <p:ph idx="1" type="body"/>
          </p:nvPr>
        </p:nvSpPr>
        <p:spPr>
          <a:xfrm>
            <a:off x="1297500" y="1567550"/>
            <a:ext cx="7038900" cy="2911200"/>
          </a:xfrm>
          <a:prstGeom prst="rect">
            <a:avLst/>
          </a:prstGeom>
          <a:solidFill>
            <a:schemeClr val="accent1"/>
          </a:solidFill>
          <a:ln>
            <a:noFill/>
          </a:ln>
        </p:spPr>
        <p:txBody>
          <a:bodyPr anchorCtr="0" anchor="t" bIns="91425" lIns="91425" spcFirstLastPara="1" rIns="91425" wrap="square" tIns="91425">
            <a:normAutofit/>
          </a:bodyPr>
          <a:lstStyle/>
          <a:p>
            <a:pPr indent="-342900" lvl="0" marL="457200" rtl="0" algn="just">
              <a:lnSpc>
                <a:spcPct val="115000"/>
              </a:lnSpc>
              <a:spcBef>
                <a:spcPts val="0"/>
              </a:spcBef>
              <a:spcAft>
                <a:spcPts val="0"/>
              </a:spcAft>
              <a:buSzPts val="1800"/>
              <a:buChar char="➢"/>
            </a:pPr>
            <a:r>
              <a:rPr lang="en-GB" sz="1800"/>
              <a:t>Remove the need of human labor for simple vision based tasks .</a:t>
            </a:r>
            <a:endParaRPr sz="1800"/>
          </a:p>
          <a:p>
            <a:pPr indent="-342900" lvl="0" marL="457200" rtl="0" algn="just">
              <a:lnSpc>
                <a:spcPct val="115000"/>
              </a:lnSpc>
              <a:spcBef>
                <a:spcPts val="0"/>
              </a:spcBef>
              <a:spcAft>
                <a:spcPts val="0"/>
              </a:spcAft>
              <a:buSzPts val="1800"/>
              <a:buChar char="➢"/>
            </a:pPr>
            <a:r>
              <a:rPr lang="en-GB" sz="1800"/>
              <a:t>Monitoring and analyzing scenes of road traffic, with particular interest in monitoring highways and intersection. </a:t>
            </a:r>
            <a:endParaRPr sz="1800"/>
          </a:p>
          <a:p>
            <a:pPr indent="-342900" lvl="0" marL="457200" rtl="0" algn="just">
              <a:lnSpc>
                <a:spcPct val="115000"/>
              </a:lnSpc>
              <a:spcBef>
                <a:spcPts val="0"/>
              </a:spcBef>
              <a:spcAft>
                <a:spcPts val="0"/>
              </a:spcAft>
              <a:buSzPts val="1800"/>
              <a:buChar char="➢"/>
            </a:pPr>
            <a:r>
              <a:rPr lang="en-GB" sz="1800"/>
              <a:t>Detect changes in traffic characteristics in a timely manner </a:t>
            </a:r>
            <a:endParaRPr sz="1800"/>
          </a:p>
          <a:p>
            <a:pPr indent="-342900" lvl="0" marL="457200" rtl="0" algn="just">
              <a:lnSpc>
                <a:spcPct val="115000"/>
              </a:lnSpc>
              <a:spcBef>
                <a:spcPts val="0"/>
              </a:spcBef>
              <a:spcAft>
                <a:spcPts val="0"/>
              </a:spcAft>
              <a:buSzPts val="1800"/>
              <a:buChar char="➢"/>
            </a:pPr>
            <a:r>
              <a:rPr lang="en-GB" sz="1800"/>
              <a:t>Allowing authorities the ability to quickly respond to traffic situations. </a:t>
            </a:r>
            <a:endParaRPr sz="1800"/>
          </a:p>
        </p:txBody>
      </p:sp>
      <p:sp>
        <p:nvSpPr>
          <p:cNvPr id="149" name="Google Shape;149;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Introduction</a:t>
            </a:r>
            <a:endParaRPr sz="2800"/>
          </a:p>
        </p:txBody>
      </p:sp>
      <p:sp>
        <p:nvSpPr>
          <p:cNvPr id="155" name="Google Shape;155;p4"/>
          <p:cNvSpPr txBox="1"/>
          <p:nvPr>
            <p:ph idx="1" type="body"/>
          </p:nvPr>
        </p:nvSpPr>
        <p:spPr>
          <a:xfrm>
            <a:off x="1297500" y="1567550"/>
            <a:ext cx="7038900" cy="2911200"/>
          </a:xfrm>
          <a:prstGeom prst="rect">
            <a:avLst/>
          </a:prstGeom>
          <a:solidFill>
            <a:schemeClr val="accent1"/>
          </a:solid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300"/>
              <a:buNone/>
            </a:pPr>
            <a:r>
              <a:rPr lang="en-GB" sz="1800"/>
              <a:t>Humans can easily recognize vehicles in videos or images or to identify different types of cars. In computer algorithms and programs it is highly depend on the types of data. Object detection attracted the attention in research industry lately. Researchers are trying to explore the topic to reach to an accepted accuracy level. There are different techniques and methods for vehicle detection and classification.Here we use HOG for feature extraction and SVM for local vehicle detection.</a:t>
            </a:r>
            <a:endParaRPr sz="1800"/>
          </a:p>
        </p:txBody>
      </p:sp>
      <p:sp>
        <p:nvSpPr>
          <p:cNvPr id="156" name="Google Shape;156;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5"/>
          <p:cNvSpPr txBox="1"/>
          <p:nvPr>
            <p:ph type="title"/>
          </p:nvPr>
        </p:nvSpPr>
        <p:spPr>
          <a:xfrm>
            <a:off x="1351225"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Problem Statement</a:t>
            </a:r>
            <a:endParaRPr sz="2800"/>
          </a:p>
        </p:txBody>
      </p:sp>
      <p:sp>
        <p:nvSpPr>
          <p:cNvPr id="162" name="Google Shape;162;p5"/>
          <p:cNvSpPr txBox="1"/>
          <p:nvPr>
            <p:ph idx="1" type="body"/>
          </p:nvPr>
        </p:nvSpPr>
        <p:spPr>
          <a:xfrm>
            <a:off x="1297500" y="1567550"/>
            <a:ext cx="7038900" cy="2911200"/>
          </a:xfrm>
          <a:prstGeom prst="rect">
            <a:avLst/>
          </a:prstGeom>
          <a:solidFill>
            <a:schemeClr val="accent1"/>
          </a:solidFill>
          <a:ln>
            <a:noFill/>
          </a:ln>
        </p:spPr>
        <p:txBody>
          <a:bodyPr anchorCtr="0" anchor="t" bIns="91425" lIns="91425" spcFirstLastPara="1" rIns="91425" wrap="square" tIns="91425">
            <a:normAutofit fontScale="92500"/>
          </a:bodyPr>
          <a:lstStyle/>
          <a:p>
            <a:pPr indent="-342900" lvl="0" marL="457200" rtl="0" algn="just">
              <a:lnSpc>
                <a:spcPct val="115000"/>
              </a:lnSpc>
              <a:spcBef>
                <a:spcPts val="0"/>
              </a:spcBef>
              <a:spcAft>
                <a:spcPts val="0"/>
              </a:spcAft>
              <a:buSzPct val="108108"/>
              <a:buChar char="➢"/>
            </a:pPr>
            <a:r>
              <a:rPr lang="en-GB" sz="1800"/>
              <a:t>Some challenges like the weather or light are also plays important role on making the process easy or much hard.</a:t>
            </a:r>
            <a:endParaRPr sz="1800"/>
          </a:p>
          <a:p>
            <a:pPr indent="0" lvl="0" marL="457200" rtl="0" algn="just">
              <a:lnSpc>
                <a:spcPct val="115000"/>
              </a:lnSpc>
              <a:spcBef>
                <a:spcPts val="1200"/>
              </a:spcBef>
              <a:spcAft>
                <a:spcPts val="0"/>
              </a:spcAft>
              <a:buSzPct val="78078"/>
              <a:buNone/>
            </a:pPr>
            <a:r>
              <a:t/>
            </a:r>
            <a:endParaRPr sz="1800"/>
          </a:p>
          <a:p>
            <a:pPr indent="-342900" lvl="0" marL="457200" rtl="0" algn="just">
              <a:lnSpc>
                <a:spcPct val="115000"/>
              </a:lnSpc>
              <a:spcBef>
                <a:spcPts val="1200"/>
              </a:spcBef>
              <a:spcAft>
                <a:spcPts val="0"/>
              </a:spcAft>
              <a:buSzPct val="108108"/>
              <a:buChar char="➢"/>
            </a:pPr>
            <a:r>
              <a:rPr lang="en-GB" sz="1800"/>
              <a:t>At the same time we have different types and shapes of vehicles.</a:t>
            </a:r>
            <a:endParaRPr sz="1800"/>
          </a:p>
          <a:p>
            <a:pPr indent="0" lvl="0" marL="457200" rtl="0" algn="just">
              <a:lnSpc>
                <a:spcPct val="115000"/>
              </a:lnSpc>
              <a:spcBef>
                <a:spcPts val="1200"/>
              </a:spcBef>
              <a:spcAft>
                <a:spcPts val="0"/>
              </a:spcAft>
              <a:buSzPct val="78078"/>
              <a:buNone/>
            </a:pPr>
            <a:r>
              <a:rPr lang="en-GB" sz="1800"/>
              <a:t> </a:t>
            </a:r>
            <a:endParaRPr sz="1800"/>
          </a:p>
          <a:p>
            <a:pPr indent="-342900" lvl="0" marL="457200" rtl="0" algn="just">
              <a:lnSpc>
                <a:spcPct val="115000"/>
              </a:lnSpc>
              <a:spcBef>
                <a:spcPts val="1200"/>
              </a:spcBef>
              <a:spcAft>
                <a:spcPts val="0"/>
              </a:spcAft>
              <a:buSzPct val="108108"/>
              <a:buChar char="➢"/>
            </a:pPr>
            <a:r>
              <a:rPr lang="en-GB" sz="1800"/>
              <a:t>More than that the new challenge could be to identify moving objects in a video in real time where they are different in size and shape.</a:t>
            </a:r>
            <a:endParaRPr sz="1800"/>
          </a:p>
        </p:txBody>
      </p:sp>
      <p:sp>
        <p:nvSpPr>
          <p:cNvPr id="163" name="Google Shape;163;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3</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Data Acquisition</a:t>
            </a:r>
            <a:endParaRPr sz="2800"/>
          </a:p>
        </p:txBody>
      </p:sp>
      <p:sp>
        <p:nvSpPr>
          <p:cNvPr id="169" name="Google Shape;169;p6"/>
          <p:cNvSpPr txBox="1"/>
          <p:nvPr>
            <p:ph idx="1" type="body"/>
          </p:nvPr>
        </p:nvSpPr>
        <p:spPr>
          <a:xfrm>
            <a:off x="1297500" y="1567550"/>
            <a:ext cx="7038900" cy="2911200"/>
          </a:xfrm>
          <a:prstGeom prst="rect">
            <a:avLst/>
          </a:prstGeom>
          <a:solidFill>
            <a:schemeClr val="accent1"/>
          </a:solidFill>
          <a:ln>
            <a:noFill/>
          </a:ln>
        </p:spPr>
        <p:txBody>
          <a:bodyPr anchorCtr="0" anchor="t" bIns="91425" lIns="91425" spcFirstLastPara="1" rIns="91425" wrap="square" tIns="91425">
            <a:normAutofit/>
          </a:bodyPr>
          <a:lstStyle/>
          <a:p>
            <a:pPr indent="0" lvl="0" marL="457200" rtl="0" algn="l">
              <a:lnSpc>
                <a:spcPct val="115000"/>
              </a:lnSpc>
              <a:spcBef>
                <a:spcPts val="0"/>
              </a:spcBef>
              <a:spcAft>
                <a:spcPts val="0"/>
              </a:spcAft>
              <a:buSzPts val="1300"/>
              <a:buNone/>
            </a:pPr>
            <a:r>
              <a:rPr lang="en-GB" sz="1800"/>
              <a:t>There are two different dataset where we experience our model for comparison:</a:t>
            </a:r>
            <a:endParaRPr sz="1800"/>
          </a:p>
          <a:p>
            <a:pPr indent="-342900" lvl="0" marL="457200" rtl="0" algn="l">
              <a:lnSpc>
                <a:spcPct val="115000"/>
              </a:lnSpc>
              <a:spcBef>
                <a:spcPts val="1200"/>
              </a:spcBef>
              <a:spcAft>
                <a:spcPts val="0"/>
              </a:spcAft>
              <a:buSzPts val="1800"/>
              <a:buChar char="➢"/>
            </a:pPr>
            <a:r>
              <a:rPr lang="en-GB" sz="1800"/>
              <a:t>Vehicle Dataset</a:t>
            </a:r>
            <a:endParaRPr sz="1800"/>
          </a:p>
          <a:p>
            <a:pPr indent="-342900" lvl="0" marL="457200" rtl="0" algn="l">
              <a:lnSpc>
                <a:spcPct val="115000"/>
              </a:lnSpc>
              <a:spcBef>
                <a:spcPts val="0"/>
              </a:spcBef>
              <a:spcAft>
                <a:spcPts val="0"/>
              </a:spcAft>
              <a:buSzPts val="1800"/>
              <a:buChar char="➢"/>
            </a:pPr>
            <a:r>
              <a:rPr lang="en-GB" sz="1800"/>
              <a:t>Non-vehicle Dataset</a:t>
            </a:r>
            <a:endParaRPr sz="1800"/>
          </a:p>
        </p:txBody>
      </p:sp>
      <p:sp>
        <p:nvSpPr>
          <p:cNvPr id="170" name="Google Shape;170;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4</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Data Preprocessing</a:t>
            </a:r>
            <a:endParaRPr sz="2800"/>
          </a:p>
        </p:txBody>
      </p:sp>
      <p:sp>
        <p:nvSpPr>
          <p:cNvPr id="176" name="Google Shape;176;p7"/>
          <p:cNvSpPr txBox="1"/>
          <p:nvPr>
            <p:ph idx="1" type="body"/>
          </p:nvPr>
        </p:nvSpPr>
        <p:spPr>
          <a:xfrm>
            <a:off x="1297500" y="1567550"/>
            <a:ext cx="7038900" cy="2911200"/>
          </a:xfrm>
          <a:prstGeom prst="rect">
            <a:avLst/>
          </a:prstGeom>
          <a:solidFill>
            <a:schemeClr val="dk1"/>
          </a:solid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sz="1800"/>
          </a:p>
        </p:txBody>
      </p:sp>
      <p:sp>
        <p:nvSpPr>
          <p:cNvPr id="177" name="Google Shape;177;p7"/>
          <p:cNvSpPr/>
          <p:nvPr/>
        </p:nvSpPr>
        <p:spPr>
          <a:xfrm>
            <a:off x="1467325" y="1893325"/>
            <a:ext cx="1246500" cy="77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Real Life Video</a:t>
            </a:r>
            <a:endParaRPr b="0" i="0" sz="1400" u="none" cap="none" strike="noStrike">
              <a:solidFill>
                <a:srgbClr val="000000"/>
              </a:solidFill>
              <a:latin typeface="Arial"/>
              <a:ea typeface="Arial"/>
              <a:cs typeface="Arial"/>
              <a:sym typeface="Arial"/>
            </a:endParaRPr>
          </a:p>
        </p:txBody>
      </p:sp>
      <p:sp>
        <p:nvSpPr>
          <p:cNvPr id="178" name="Google Shape;178;p7"/>
          <p:cNvSpPr/>
          <p:nvPr/>
        </p:nvSpPr>
        <p:spPr>
          <a:xfrm>
            <a:off x="3518350" y="1893325"/>
            <a:ext cx="1425300" cy="77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Split frames from the video</a:t>
            </a:r>
            <a:endParaRPr b="0" i="0" sz="1400" u="none" cap="none" strike="noStrike">
              <a:solidFill>
                <a:srgbClr val="000000"/>
              </a:solidFill>
              <a:latin typeface="Arial"/>
              <a:ea typeface="Arial"/>
              <a:cs typeface="Arial"/>
              <a:sym typeface="Arial"/>
            </a:endParaRPr>
          </a:p>
        </p:txBody>
      </p:sp>
      <p:sp>
        <p:nvSpPr>
          <p:cNvPr id="179" name="Google Shape;179;p7"/>
          <p:cNvSpPr/>
          <p:nvPr/>
        </p:nvSpPr>
        <p:spPr>
          <a:xfrm>
            <a:off x="5832275" y="1893325"/>
            <a:ext cx="1425300" cy="77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Divide the frames into images</a:t>
            </a:r>
            <a:endParaRPr b="0" i="0" sz="1400" u="none" cap="none" strike="noStrike">
              <a:solidFill>
                <a:srgbClr val="000000"/>
              </a:solidFill>
              <a:latin typeface="Arial"/>
              <a:ea typeface="Arial"/>
              <a:cs typeface="Arial"/>
              <a:sym typeface="Arial"/>
            </a:endParaRPr>
          </a:p>
        </p:txBody>
      </p:sp>
      <p:sp>
        <p:nvSpPr>
          <p:cNvPr id="180" name="Google Shape;180;p7"/>
          <p:cNvSpPr/>
          <p:nvPr/>
        </p:nvSpPr>
        <p:spPr>
          <a:xfrm>
            <a:off x="2855750" y="2161525"/>
            <a:ext cx="394500" cy="205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7"/>
          <p:cNvSpPr/>
          <p:nvPr/>
        </p:nvSpPr>
        <p:spPr>
          <a:xfrm>
            <a:off x="5211738" y="2177275"/>
            <a:ext cx="394500" cy="205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7"/>
          <p:cNvSpPr/>
          <p:nvPr/>
        </p:nvSpPr>
        <p:spPr>
          <a:xfrm>
            <a:off x="6418625" y="2818100"/>
            <a:ext cx="252600" cy="410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7"/>
          <p:cNvSpPr/>
          <p:nvPr/>
        </p:nvSpPr>
        <p:spPr>
          <a:xfrm>
            <a:off x="5832275" y="3379875"/>
            <a:ext cx="1425300" cy="77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Crop the image for single vehicle</a:t>
            </a:r>
            <a:endParaRPr b="0" i="0" sz="1400" u="none" cap="none" strike="noStrike">
              <a:solidFill>
                <a:srgbClr val="000000"/>
              </a:solidFill>
              <a:latin typeface="Arial"/>
              <a:ea typeface="Arial"/>
              <a:cs typeface="Arial"/>
              <a:sym typeface="Arial"/>
            </a:endParaRPr>
          </a:p>
        </p:txBody>
      </p:sp>
      <p:sp>
        <p:nvSpPr>
          <p:cNvPr id="184" name="Google Shape;184;p7"/>
          <p:cNvSpPr/>
          <p:nvPr/>
        </p:nvSpPr>
        <p:spPr>
          <a:xfrm>
            <a:off x="3581525" y="3427125"/>
            <a:ext cx="1425300" cy="67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Resize the images</a:t>
            </a:r>
            <a:endParaRPr b="0" i="0" sz="1400" u="none" cap="none" strike="noStrike">
              <a:solidFill>
                <a:srgbClr val="000000"/>
              </a:solidFill>
              <a:latin typeface="Arial"/>
              <a:ea typeface="Arial"/>
              <a:cs typeface="Arial"/>
              <a:sym typeface="Arial"/>
            </a:endParaRPr>
          </a:p>
        </p:txBody>
      </p:sp>
      <p:sp>
        <p:nvSpPr>
          <p:cNvPr id="185" name="Google Shape;185;p7"/>
          <p:cNvSpPr/>
          <p:nvPr/>
        </p:nvSpPr>
        <p:spPr>
          <a:xfrm>
            <a:off x="5253950" y="3707750"/>
            <a:ext cx="394500" cy="2052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5</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Final Dataset</a:t>
            </a:r>
            <a:endParaRPr sz="2800"/>
          </a:p>
        </p:txBody>
      </p:sp>
      <p:sp>
        <p:nvSpPr>
          <p:cNvPr id="192" name="Google Shape;192;p8"/>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193" name="Google Shape;193;p8"/>
          <p:cNvPicPr preferRelativeResize="0"/>
          <p:nvPr/>
        </p:nvPicPr>
        <p:blipFill rotWithShape="1">
          <a:blip r:embed="rId3">
            <a:alphaModFix/>
          </a:blip>
          <a:srcRect b="0" l="0" r="0" t="0"/>
          <a:stretch/>
        </p:blipFill>
        <p:spPr>
          <a:xfrm>
            <a:off x="1212787" y="1371200"/>
            <a:ext cx="7208325" cy="3107550"/>
          </a:xfrm>
          <a:prstGeom prst="rect">
            <a:avLst/>
          </a:prstGeom>
          <a:noFill/>
          <a:ln>
            <a:noFill/>
          </a:ln>
        </p:spPr>
      </p:pic>
      <p:sp>
        <p:nvSpPr>
          <p:cNvPr id="194" name="Google Shape;19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6</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GB" sz="2800"/>
              <a:t>Approximate vehicle in Data set</a:t>
            </a:r>
            <a:endParaRPr sz="2800"/>
          </a:p>
        </p:txBody>
      </p:sp>
      <p:sp>
        <p:nvSpPr>
          <p:cNvPr id="200" name="Google Shape;20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000"/>
              <a:buNone/>
            </a:pPr>
            <a:r>
              <a:rPr lang="en-GB"/>
              <a:t>7</a:t>
            </a:r>
            <a:endParaRPr/>
          </a:p>
        </p:txBody>
      </p:sp>
      <p:pic>
        <p:nvPicPr>
          <p:cNvPr id="201" name="Google Shape;201;p9"/>
          <p:cNvPicPr preferRelativeResize="0"/>
          <p:nvPr/>
        </p:nvPicPr>
        <p:blipFill>
          <a:blip r:embed="rId3">
            <a:alphaModFix/>
          </a:blip>
          <a:stretch>
            <a:fillRect/>
          </a:stretch>
        </p:blipFill>
        <p:spPr>
          <a:xfrm>
            <a:off x="798975" y="1670600"/>
            <a:ext cx="7852450" cy="26298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